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1.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7" r:id="rId2"/>
    <p:sldId id="268" r:id="rId3"/>
    <p:sldId id="269" r:id="rId4"/>
    <p:sldId id="270" r:id="rId5"/>
    <p:sldId id="271" r:id="rId6"/>
    <p:sldId id="272" r:id="rId7"/>
    <p:sldId id="273" r:id="rId8"/>
    <p:sldId id="274" r:id="rId9"/>
    <p:sldId id="275" r:id="rId10"/>
    <p:sldId id="277" r:id="rId11"/>
    <p:sldId id="278" r:id="rId12"/>
    <p:sldId id="279" r:id="rId13"/>
    <p:sldId id="280" r:id="rId14"/>
    <p:sldId id="281" r:id="rId15"/>
    <p:sldId id="282" r:id="rId16"/>
    <p:sldId id="283" r:id="rId17"/>
    <p:sldId id="276" r:id="rId18"/>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 id="277"/>
            <p14:sldId id="278"/>
            <p14:sldId id="279"/>
            <p14:sldId id="280"/>
            <p14:sldId id="281"/>
            <p14:sldId id="282"/>
            <p14:sldId id="283"/>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8"/>
    <p:restoredTop sz="96928"/>
  </p:normalViewPr>
  <p:slideViewPr>
    <p:cSldViewPr snapToGrid="0" snapToObjects="1">
      <p:cViewPr varScale="1">
        <p:scale>
          <a:sx n="62" d="100"/>
          <a:sy n="62" d="100"/>
        </p:scale>
        <p:origin x="111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11/4/2022</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11/4/2022</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11/4/2022</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11/4/2022</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11/4/2022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11/4/2022</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11/4/2022</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11/4/2022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20.png"/><Relationship Id="rId12" Type="http://schemas.openxmlformats.org/officeDocument/2006/relationships/slide" Target="slide2.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4.png"/><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8.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8.pn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a:blip r:embed="rId3"/>
          <a:srcRect t="6384" b="638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2331194" y="385357"/>
            <a:ext cx="7529625" cy="830997"/>
          </a:xfrm>
          <a:prstGeom prst="rect">
            <a:avLst/>
          </a:prstGeom>
        </p:spPr>
        <p:txBody>
          <a:bodyPr wrap="none">
            <a:spAutoFit/>
          </a:bodyPr>
          <a:lstStyle/>
          <a:p>
            <a:pPr algn="ctr"/>
            <a:r>
              <a:rPr lang="en-IN" sz="48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Host Static Website </a:t>
            </a:r>
            <a:endParaRPr lang="en-LT" sz="48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4538525" y="1179600"/>
            <a:ext cx="3114955" cy="830997"/>
          </a:xfrm>
          <a:prstGeom prst="rect">
            <a:avLst/>
          </a:prstGeom>
        </p:spPr>
        <p:txBody>
          <a:bodyPr wrap="none">
            <a:spAutoFit/>
          </a:bodyPr>
          <a:lstStyle/>
          <a:p>
            <a:pPr algn="ctr"/>
            <a:r>
              <a:rPr lang="en-IN" sz="48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On AWS</a:t>
            </a:r>
            <a:endParaRPr lang="en-LT" sz="48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2971051687"/>
                  </p:ext>
                </p:extLst>
              </p:nvPr>
            </p:nvGraphicFramePr>
            <p:xfrm>
              <a:off x="8145678" y="1631751"/>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31751"/>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443546311"/>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3"/>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58183-FBD5-1A55-036D-3EACCEBFC0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717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108B8-B0D2-212D-BDA2-8BCEEC1106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552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E902E-FE98-E5E2-81CC-1CB27BD625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85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66910-56F3-F191-7E7E-06877A09B6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357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64121-5420-761A-2552-D92683636F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3481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14752-095F-BD9B-8B9E-BF1C10D6DF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75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73583-56E3-F895-7B42-B466BEFA52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890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91110-548B-959F-EC27-B214EAC5DC9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BD1BFA-BE1E-DBA5-3973-CC40D16A8ACF}"/>
              </a:ext>
            </a:extLst>
          </p:cNvPr>
          <p:cNvSpPr>
            <a:spLocks noGrp="1"/>
          </p:cNvSpPr>
          <p:nvPr>
            <p:ph type="title"/>
          </p:nvPr>
        </p:nvSpPr>
        <p:spPr>
          <a:xfrm>
            <a:off x="3352800" y="3429000"/>
            <a:ext cx="10515600" cy="1325563"/>
          </a:xfrm>
        </p:spPr>
        <p:txBody>
          <a:bodyPr>
            <a:noAutofit/>
          </a:bodyPr>
          <a:lstStyle/>
          <a:p>
            <a:r>
              <a:rPr lang="en-IN" sz="9000" b="1" dirty="0">
                <a:solidFill>
                  <a:schemeClr val="bg1"/>
                </a:solidFill>
              </a:rPr>
              <a:t>THANK YOU</a:t>
            </a:r>
          </a:p>
        </p:txBody>
      </p:sp>
    </p:spTree>
    <p:extLst>
      <p:ext uri="{BB962C8B-B14F-4D97-AF65-F5344CB8AC3E}">
        <p14:creationId xmlns:p14="http://schemas.microsoft.com/office/powerpoint/2010/main" val="223107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2"/>
                                        </p:tgtEl>
                                        <p:attrNameLst>
                                          <p:attrName>style.color</p:attrName>
                                        </p:attrNameLst>
                                      </p:cBhvr>
                                      <p:to>
                                        <a:schemeClr val="accent2"/>
                                      </p:to>
                                    </p:animClr>
                                    <p:animClr clrSpc="rgb" dir="cw">
                                      <p:cBhvr>
                                        <p:cTn id="7" dur="500" fill="hold"/>
                                        <p:tgtEl>
                                          <p:spTgt spid="2"/>
                                        </p:tgtEl>
                                        <p:attrNameLst>
                                          <p:attrName>fillcolor</p:attrName>
                                        </p:attrNameLst>
                                      </p:cBhvr>
                                      <p:to>
                                        <a:schemeClr val="accent2"/>
                                      </p:to>
                                    </p:animClr>
                                    <p:set>
                                      <p:cBhvr>
                                        <p:cTn id="8" dur="500" fill="hold"/>
                                        <p:tgtEl>
                                          <p:spTgt spid="2"/>
                                        </p:tgtEl>
                                        <p:attrNameLst>
                                          <p:attrName>fill.type</p:attrName>
                                        </p:attrNameLst>
                                      </p:cBhvr>
                                      <p:to>
                                        <p:strVal val="solid"/>
                                      </p:to>
                                    </p:set>
                                    <p:anim to="1.5" calcmode="lin" valueType="num">
                                      <p:cBhvr override="childStyle">
                                        <p:cTn id="9" dur="500" fill="hold"/>
                                        <p:tgtEl>
                                          <p:spTgt spid="2"/>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4"/>
                                        </p:tgtEl>
                                        <p:attrNameLst>
                                          <p:attrName>r</p:attrName>
                                        </p:attrNameLst>
                                      </p:cBhvr>
                                    </p:animRot>
                                    <p:animRot by="-240000">
                                      <p:cBhvr>
                                        <p:cTn id="14" dur="200" fill="hold">
                                          <p:stCondLst>
                                            <p:cond delay="200"/>
                                          </p:stCondLst>
                                        </p:cTn>
                                        <p:tgtEl>
                                          <p:spTgt spid="4"/>
                                        </p:tgtEl>
                                        <p:attrNameLst>
                                          <p:attrName>r</p:attrName>
                                        </p:attrNameLst>
                                      </p:cBhvr>
                                    </p:animRot>
                                    <p:animRot by="240000">
                                      <p:cBhvr>
                                        <p:cTn id="15" dur="200" fill="hold">
                                          <p:stCondLst>
                                            <p:cond delay="400"/>
                                          </p:stCondLst>
                                        </p:cTn>
                                        <p:tgtEl>
                                          <p:spTgt spid="4"/>
                                        </p:tgtEl>
                                        <p:attrNameLst>
                                          <p:attrName>r</p:attrName>
                                        </p:attrNameLst>
                                      </p:cBhvr>
                                    </p:animRot>
                                    <p:animRot by="-240000">
                                      <p:cBhvr>
                                        <p:cTn id="16" dur="200" fill="hold">
                                          <p:stCondLst>
                                            <p:cond delay="600"/>
                                          </p:stCondLst>
                                        </p:cTn>
                                        <p:tgtEl>
                                          <p:spTgt spid="4"/>
                                        </p:tgtEl>
                                        <p:attrNameLst>
                                          <p:attrName>r</p:attrName>
                                        </p:attrNameLst>
                                      </p:cBhvr>
                                    </p:animRot>
                                    <p:animRot by="120000">
                                      <p:cBhvr>
                                        <p:cTn id="17"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125091"/>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754936" y="3532924"/>
            <a:ext cx="2682145" cy="2446824"/>
          </a:xfrm>
          <a:prstGeom prst="rect">
            <a:avLst/>
          </a:prstGeom>
        </p:spPr>
        <p:txBody>
          <a:bodyPr wrap="none">
            <a:spAutoFit/>
          </a:bodyPr>
          <a:lstStyle/>
          <a:p>
            <a:pPr algn="ctr"/>
            <a:r>
              <a:rPr lang="en-IN"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STATIC</a:t>
            </a:r>
            <a:r>
              <a:rPr lang="en-IN" sz="4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p>
          <a:p>
            <a:pPr algn="ctr"/>
            <a:r>
              <a:rPr lang="en-IN"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VS</a:t>
            </a:r>
            <a:r>
              <a:rPr lang="en-IN"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p>
          <a:p>
            <a:pPr algn="ctr"/>
            <a:r>
              <a:rPr lang="en-IN"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DYNAMIC</a:t>
            </a:r>
            <a:endParaRPr lang="en-LT"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BE918B-EA92-1948-9A36-85366B984810}"/>
              </a:ext>
            </a:extLst>
          </p:cNvPr>
          <p:cNvPicPr>
            <a:picLocks noChangeAspect="1" noChangeArrowheads="1"/>
          </p:cNvPicPr>
          <p:nvPr/>
        </p:nvPicPr>
        <p:blipFill>
          <a:blip r:embed="rId4"/>
          <a:srcRect l="22222" r="2222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4" y="313772"/>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177489" y="2116057"/>
            <a:ext cx="6516562" cy="4585871"/>
          </a:xfrm>
          <a:prstGeom prst="rect">
            <a:avLst/>
          </a:prstGeom>
        </p:spPr>
        <p:txBody>
          <a:bodyPr wrap="square">
            <a:spAutoFit/>
          </a:bodyPr>
          <a:lstStyle/>
          <a:p>
            <a:pPr algn="ctr"/>
            <a:r>
              <a:rPr lang="en-US" sz="2000" b="1" spc="300" dirty="0">
                <a:solidFill>
                  <a:schemeClr val="bg1"/>
                </a:solidFill>
                <a:latin typeface="Bahnschrift" panose="020B0502040204020203" pitchFamily="34" charset="0"/>
              </a:rPr>
              <a:t>Static website is the basic type of website that is easy to create. You don't need the knowledge of web programming and database design to create a static website. Its web pages are coded in HTML.</a:t>
            </a:r>
          </a:p>
          <a:p>
            <a:pPr algn="ctr"/>
            <a:endParaRPr lang="en-US" sz="2000" b="1" spc="300" dirty="0">
              <a:solidFill>
                <a:schemeClr val="bg1"/>
              </a:solidFill>
              <a:latin typeface="Bahnschrift" panose="020B0502040204020203" pitchFamily="34" charset="0"/>
            </a:endParaRPr>
          </a:p>
          <a:p>
            <a:pPr algn="ctr"/>
            <a:r>
              <a:rPr lang="en-US" sz="2000" b="1" spc="300" dirty="0">
                <a:solidFill>
                  <a:schemeClr val="bg1"/>
                </a:solidFill>
                <a:latin typeface="Bahnschrift" panose="020B0502040204020203" pitchFamily="34" charset="0"/>
              </a:rPr>
              <a:t>Dynamic website is a collection of dynamic web pages whose content changes dynamically. It accesses content from a database Therefore, when you alter or update the content of the database, the content of the website is also altered or updated.</a:t>
            </a:r>
          </a:p>
          <a:p>
            <a:pPr algn="ctr"/>
            <a:endParaRPr lang="en-LT" sz="1200"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3069895" y="651154"/>
            <a:ext cx="7511992" cy="1015663"/>
          </a:xfrm>
          <a:prstGeom prst="rect">
            <a:avLst/>
          </a:prstGeom>
        </p:spPr>
        <p:txBody>
          <a:bodyPr wrap="none">
            <a:spAutoFit/>
          </a:bodyPr>
          <a:lstStyle/>
          <a:p>
            <a:pPr algn="ctr"/>
            <a:r>
              <a:rPr lang="en-IN"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STATIC VS DYNAMIC</a:t>
            </a:r>
            <a:endParaRPr lang="en-LT"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708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WHY S3</a:t>
            </a:r>
            <a:endParaRPr kumimoji="0" lang="en-LT" sz="105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7294908-9A58-794A-B85A-622DC85DAF8C}"/>
              </a:ext>
            </a:extLst>
          </p:cNvPr>
          <p:cNvPicPr>
            <a:picLocks noChangeAspect="1" noChangeArrowheads="1"/>
          </p:cNvPicPr>
          <p:nvPr/>
        </p:nvPicPr>
        <p:blipFill>
          <a:blip r:embed="rId4"/>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863657" y="662518"/>
            <a:ext cx="4464685" cy="1446550"/>
          </a:xfrm>
          <a:prstGeom prst="rect">
            <a:avLst/>
          </a:prstGeom>
        </p:spPr>
        <p:txBody>
          <a:bodyPr wrap="none">
            <a:spAutoFit/>
          </a:bodyPr>
          <a:lstStyle/>
          <a:p>
            <a:pPr algn="ctr"/>
            <a:r>
              <a:rPr lang="en-IN"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WHY S3</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153536" y="2684810"/>
            <a:ext cx="6029092" cy="3785652"/>
          </a:xfrm>
          <a:prstGeom prst="rect">
            <a:avLst/>
          </a:prstGeom>
        </p:spPr>
        <p:txBody>
          <a:bodyPr wrap="square">
            <a:spAutoFit/>
          </a:bodyPr>
          <a:lstStyle/>
          <a:p>
            <a:pPr algn="ctr"/>
            <a:r>
              <a:rPr lang="en-US" sz="2000" b="1" spc="300" dirty="0">
                <a:solidFill>
                  <a:schemeClr val="bg1"/>
                </a:solidFill>
                <a:latin typeface="Bahnschrift" panose="020B0502040204020203" pitchFamily="34" charset="0"/>
              </a:rPr>
              <a:t>S3 Bucket Host only static websites significant cut in</a:t>
            </a:r>
          </a:p>
          <a:p>
            <a:pPr algn="ctr"/>
            <a:r>
              <a:rPr lang="en-US" sz="2000" b="1" spc="300" dirty="0">
                <a:solidFill>
                  <a:schemeClr val="bg1"/>
                </a:solidFill>
                <a:latin typeface="Bahnschrift" panose="020B0502040204020203" pitchFamily="34" charset="0"/>
              </a:rPr>
              <a:t> costs and no server used while in EC2 – server cost is incurred and backend is required and in Elastic Beanstalk also server cost is incurred and PHP used as server tech</a:t>
            </a:r>
          </a:p>
          <a:p>
            <a:pPr algn="ctr"/>
            <a:r>
              <a:rPr lang="en-US" sz="2000" b="1" spc="300" dirty="0">
                <a:solidFill>
                  <a:schemeClr val="bg1"/>
                </a:solidFill>
                <a:latin typeface="Bahnschrift" panose="020B0502040204020203" pitchFamily="34" charset="0"/>
              </a:rPr>
              <a:t>So we use S3 Bucket as it keeps track of deployed websites with no maintenance</a:t>
            </a:r>
            <a:r>
              <a:rPr lang="en-IN" sz="2000" b="1" spc="300" dirty="0">
                <a:solidFill>
                  <a:schemeClr val="bg1"/>
                </a:solidFill>
                <a:latin typeface="Bahnschrift" panose="020B0502040204020203" pitchFamily="34" charset="0"/>
              </a:rPr>
              <a:t> , always virtually available and massive reduction on cost</a:t>
            </a:r>
            <a:endParaRPr lang="en-US" sz="2000" b="1" spc="300" dirty="0">
              <a:solidFill>
                <a:schemeClr val="bg1"/>
              </a:solidFill>
              <a:latin typeface="Bahnschrift" panose="020B0502040204020203" pitchFamily="34" charset="0"/>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8007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WHAT IS S3</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srcRect l="40212" t="916" b="29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718926" y="470588"/>
            <a:ext cx="6399509" cy="1446550"/>
          </a:xfrm>
          <a:prstGeom prst="rect">
            <a:avLst/>
          </a:prstGeom>
        </p:spPr>
        <p:txBody>
          <a:bodyPr wrap="none">
            <a:spAutoFit/>
          </a:bodyPr>
          <a:lstStyle/>
          <a:p>
            <a:pPr algn="ctr"/>
            <a:r>
              <a:rPr lang="en-IN"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WHAT IS S3</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642543" y="2759912"/>
            <a:ext cx="7169113" cy="3908762"/>
          </a:xfrm>
          <a:prstGeom prst="rect">
            <a:avLst/>
          </a:prstGeom>
        </p:spPr>
        <p:txBody>
          <a:bodyPr wrap="square">
            <a:spAutoFit/>
          </a:bodyPr>
          <a:lstStyle/>
          <a:p>
            <a:pPr algn="ctr"/>
            <a:r>
              <a:rPr lang="en-US" sz="2400" b="1" i="0" dirty="0">
                <a:solidFill>
                  <a:schemeClr val="bg1"/>
                </a:solidFill>
                <a:effectLst/>
                <a:latin typeface="Bahnschrift" panose="020B0502040204020203" pitchFamily="34" charset="0"/>
              </a:rPr>
              <a:t>Amazon S3 (Simple Storage Service) provides object storage, which is built for storing and recovering any amount of information or data from anywhere over the internet. It provides this storage through a web services interface</a:t>
            </a:r>
          </a:p>
          <a:p>
            <a:pPr algn="ctr"/>
            <a:endParaRPr lang="en-US" sz="2800" b="1" i="0" dirty="0">
              <a:solidFill>
                <a:schemeClr val="bg1"/>
              </a:solidFill>
              <a:effectLst/>
              <a:latin typeface="Bahnschrift" panose="020B0502040204020203" pitchFamily="34" charset="0"/>
            </a:endParaRPr>
          </a:p>
          <a:p>
            <a:pPr marL="342900" indent="-342900" algn="ctr">
              <a:buFont typeface="Wingdings" panose="05000000000000000000" pitchFamily="2" charset="2"/>
              <a:buChar char="Ø"/>
            </a:pPr>
            <a:r>
              <a:rPr lang="en-US" sz="2000" b="1" spc="300" dirty="0">
                <a:solidFill>
                  <a:schemeClr val="bg1"/>
                </a:solidFill>
                <a:latin typeface="Bahnschrift" panose="020B0502040204020203" pitchFamily="34" charset="0"/>
              </a:rPr>
              <a:t>Storage service</a:t>
            </a:r>
          </a:p>
          <a:p>
            <a:pPr marL="342900" indent="-342900" algn="ctr">
              <a:buFont typeface="Wingdings" panose="05000000000000000000" pitchFamily="2" charset="2"/>
              <a:buChar char="Ø"/>
            </a:pPr>
            <a:r>
              <a:rPr lang="en-US" sz="2000" b="1" spc="300" dirty="0">
                <a:solidFill>
                  <a:schemeClr val="bg1"/>
                </a:solidFill>
                <a:latin typeface="Bahnschrift" panose="020B0502040204020203" pitchFamily="34" charset="0"/>
              </a:rPr>
              <a:t>Free tier accessible</a:t>
            </a:r>
          </a:p>
          <a:p>
            <a:pPr marL="342900" indent="-342900" algn="ctr">
              <a:buFont typeface="Wingdings" panose="05000000000000000000" pitchFamily="2" charset="2"/>
              <a:buChar char="Ø"/>
            </a:pPr>
            <a:r>
              <a:rPr lang="en-US" sz="2000" b="1" spc="300" dirty="0">
                <a:solidFill>
                  <a:schemeClr val="bg1"/>
                </a:solidFill>
                <a:latin typeface="Bahnschrift" panose="020B0502040204020203" pitchFamily="34" charset="0"/>
              </a:rPr>
              <a:t>5GB free storage</a:t>
            </a:r>
          </a:p>
          <a:p>
            <a:pPr marL="342900" indent="-342900" algn="ctr">
              <a:buFont typeface="Wingdings" panose="05000000000000000000" pitchFamily="2" charset="2"/>
              <a:buChar char="Ø"/>
            </a:pPr>
            <a:r>
              <a:rPr lang="en-US" sz="2000" b="1" spc="300" dirty="0">
                <a:solidFill>
                  <a:schemeClr val="bg1"/>
                </a:solidFill>
                <a:latin typeface="Bahnschrift" panose="020B0502040204020203" pitchFamily="34" charset="0"/>
              </a:rPr>
              <a:t>No server needed</a:t>
            </a:r>
          </a:p>
          <a:p>
            <a:pPr marL="342900" indent="-342900" algn="ctr">
              <a:buFont typeface="Wingdings" panose="05000000000000000000" pitchFamily="2" charset="2"/>
              <a:buChar char="Ø"/>
            </a:pPr>
            <a:r>
              <a:rPr lang="en-US" sz="2000" b="1" spc="300" dirty="0">
                <a:solidFill>
                  <a:schemeClr val="bg1"/>
                </a:solidFill>
                <a:latin typeface="Bahnschrift" panose="020B0502040204020203" pitchFamily="34" charset="0"/>
              </a:rPr>
              <a:t>Cost effective</a:t>
            </a:r>
            <a:endParaRPr lang="en-LT" sz="2000" b="1" spc="300" dirty="0">
              <a:solidFill>
                <a:schemeClr val="bg1"/>
              </a:solidFill>
              <a:latin typeface="Bahnschrift" panose="020B0502040204020203" pitchFamily="34" charset="0"/>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31393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600" b="1" i="0" u="none" strike="noStrike" kern="1200" cap="none" spc="-150" normalizeH="0" baseline="0" noProof="0" dirty="0" err="1">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Demo:Hosting</a:t>
            </a:r>
            <a:r>
              <a:rPr kumimoji="0" lang="en-IN"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website on AWS</a:t>
            </a:r>
            <a:endParaRPr kumimoji="0" lang="en-LT"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9F581C-915B-3B4C-9A89-1AA8FB4A24DC}"/>
              </a:ext>
            </a:extLst>
          </p:cNvPr>
          <p:cNvPicPr>
            <a:picLocks noChangeAspect="1" noChangeArrowheads="1"/>
          </p:cNvPicPr>
          <p:nvPr/>
        </p:nvPicPr>
        <p:blipFill>
          <a:blip r:embed="rId4"/>
          <a:srcRect l="56" r="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993600" y="2079415"/>
            <a:ext cx="184730"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1316935" y="3099719"/>
            <a:ext cx="9558130" cy="4154984"/>
          </a:xfrm>
          <a:prstGeom prst="rect">
            <a:avLst/>
          </a:prstGeom>
        </p:spPr>
        <p:txBody>
          <a:bodyPr wrap="square">
            <a:spAutoFit/>
          </a:bodyPr>
          <a:lstStyle/>
          <a:p>
            <a:pPr algn="ctr">
              <a:defRPr/>
            </a:pPr>
            <a:r>
              <a:rPr kumimoji="0" lang="en-IN" sz="8800" b="1" i="0" u="none" strike="noStrike" kern="1200" cap="none" spc="-150" normalizeH="0" baseline="0" noProof="0" dirty="0" err="1">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Demo:Hosting</a:t>
            </a:r>
            <a:r>
              <a:rPr kumimoji="0" lang="en-IN" sz="88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website on AWS</a:t>
            </a:r>
            <a:endParaRPr kumimoji="0" lang="en-LT" sz="88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3277" y="557055"/>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286</Words>
  <Application>Microsoft Office PowerPoint</Application>
  <PresentationFormat>Widescreen</PresentationFormat>
  <Paragraphs>36</Paragraphs>
  <Slides>17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Bahnschrift</vt:lpstr>
      <vt:lpstr>Calibri</vt:lpstr>
      <vt:lpstr>Calibri Light</vt:lpstr>
      <vt:lpstr>Montserrat</vt:lpstr>
      <vt:lpstr>Raleway</vt:lpstr>
      <vt:lpstr>Raleway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ISHITA GUPTA</cp:lastModifiedBy>
  <cp:revision>8</cp:revision>
  <dcterms:created xsi:type="dcterms:W3CDTF">2020-12-19T18:59:10Z</dcterms:created>
  <dcterms:modified xsi:type="dcterms:W3CDTF">2022-11-04T06:48:34Z</dcterms:modified>
</cp:coreProperties>
</file>